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547" r:id="rId2"/>
    <p:sldId id="545" r:id="rId3"/>
    <p:sldId id="546" r:id="rId4"/>
    <p:sldId id="257" r:id="rId5"/>
    <p:sldId id="258" r:id="rId6"/>
    <p:sldId id="461" r:id="rId7"/>
    <p:sldId id="465" r:id="rId8"/>
    <p:sldId id="467" r:id="rId9"/>
    <p:sldId id="323" r:id="rId10"/>
    <p:sldId id="428" r:id="rId11"/>
    <p:sldId id="389" r:id="rId12"/>
    <p:sldId id="394" r:id="rId13"/>
    <p:sldId id="393" r:id="rId14"/>
    <p:sldId id="395" r:id="rId15"/>
    <p:sldId id="396" r:id="rId16"/>
    <p:sldId id="398" r:id="rId17"/>
    <p:sldId id="400" r:id="rId18"/>
    <p:sldId id="259" r:id="rId19"/>
    <p:sldId id="419" r:id="rId20"/>
    <p:sldId id="420" r:id="rId21"/>
    <p:sldId id="423" r:id="rId22"/>
    <p:sldId id="472" r:id="rId23"/>
    <p:sldId id="470" r:id="rId24"/>
    <p:sldId id="424" r:id="rId25"/>
    <p:sldId id="260" r:id="rId26"/>
    <p:sldId id="368" r:id="rId27"/>
    <p:sldId id="261" r:id="rId28"/>
    <p:sldId id="313" r:id="rId29"/>
    <p:sldId id="475" r:id="rId30"/>
    <p:sldId id="448" r:id="rId31"/>
    <p:sldId id="262" r:id="rId32"/>
    <p:sldId id="411" r:id="rId33"/>
    <p:sldId id="413" r:id="rId34"/>
    <p:sldId id="308" r:id="rId35"/>
    <p:sldId id="530" r:id="rId36"/>
    <p:sldId id="293" r:id="rId37"/>
    <p:sldId id="296" r:id="rId38"/>
    <p:sldId id="263" r:id="rId39"/>
    <p:sldId id="541" r:id="rId40"/>
    <p:sldId id="292" r:id="rId41"/>
    <p:sldId id="362" r:id="rId42"/>
    <p:sldId id="496" r:id="rId43"/>
    <p:sldId id="264" r:id="rId44"/>
    <p:sldId id="386" r:id="rId45"/>
    <p:sldId id="378" r:id="rId46"/>
    <p:sldId id="339" r:id="rId47"/>
    <p:sldId id="340" r:id="rId48"/>
    <p:sldId id="342" r:id="rId49"/>
    <p:sldId id="343" r:id="rId50"/>
    <p:sldId id="344" r:id="rId51"/>
    <p:sldId id="512" r:id="rId52"/>
    <p:sldId id="508" r:id="rId53"/>
    <p:sldId id="509" r:id="rId54"/>
    <p:sldId id="502" r:id="rId55"/>
    <p:sldId id="548" r:id="rId5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83"/>
    <p:penClr>
      <a:srgbClr val="FF0000"/>
    </p:penClr>
  </p:showPr>
  <p:clrMru>
    <a:srgbClr val="7899E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17" autoAdjust="0"/>
    <p:restoredTop sz="94660"/>
  </p:normalViewPr>
  <p:slideViewPr>
    <p:cSldViewPr>
      <p:cViewPr>
        <p:scale>
          <a:sx n="66" d="100"/>
          <a:sy n="66" d="100"/>
        </p:scale>
        <p:origin x="-432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6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753D-8E67-4271-9155-B9B1A7E6E70F}" type="datetimeFigureOut">
              <a:rPr lang="cs-CZ" smtClean="0"/>
              <a:pPr/>
              <a:t>17.12.2011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ipsa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37E9E9C-B589-4553-B597-84CE49959C8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753D-8E67-4271-9155-B9B1A7E6E70F}" type="datetimeFigureOut">
              <a:rPr lang="cs-CZ" smtClean="0"/>
              <a:pPr/>
              <a:t>17.12.2011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E9E9C-B589-4553-B597-84CE49959C8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Obdélník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a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037E9E9C-B589-4553-B597-84CE49959C8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753D-8E67-4271-9155-B9B1A7E6E70F}" type="datetimeFigureOut">
              <a:rPr lang="cs-CZ" smtClean="0"/>
              <a:pPr/>
              <a:t>17.12.2011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753D-8E67-4271-9155-B9B1A7E6E70F}" type="datetimeFigureOut">
              <a:rPr lang="cs-CZ" smtClean="0"/>
              <a:pPr/>
              <a:t>17.12.2011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37E9E9C-B589-4553-B597-84CE49959C8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3" name="Obdélník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753D-8E67-4271-9155-B9B1A7E6E70F}" type="datetimeFigureOut">
              <a:rPr lang="cs-CZ" smtClean="0"/>
              <a:pPr/>
              <a:t>17.12.2011</a:t>
            </a:fld>
            <a:endParaRPr lang="cs-CZ"/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ipsa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a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37E9E9C-B589-4553-B597-84CE49959C8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4EAC753D-8E67-4271-9155-B9B1A7E6E70F}" type="datetimeFigureOut">
              <a:rPr lang="cs-CZ" smtClean="0"/>
              <a:pPr/>
              <a:t>17.12.2011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E9E9C-B589-4553-B597-84CE49959C8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Zástupný symbol pro obsah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ovací čára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Obdélník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Obdélník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Obdélník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bdélník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753D-8E67-4271-9155-B9B1A7E6E70F}" type="datetimeFigureOut">
              <a:rPr lang="cs-CZ" smtClean="0"/>
              <a:pPr/>
              <a:t>17.12.2011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Zástupný symbol pro obsah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6" name="Zástupný symbol pro obsah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Elipsa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ipsa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037E9E9C-B589-4553-B597-84CE49959C8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3" name="Nadpis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753D-8E67-4271-9155-B9B1A7E6E70F}" type="datetimeFigureOut">
              <a:rPr lang="cs-CZ" smtClean="0"/>
              <a:pPr/>
              <a:t>17.12.2011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037E9E9C-B589-4553-B597-84CE49959C8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Obdélník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Obdélník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753D-8E67-4271-9155-B9B1A7E6E70F}" type="datetimeFigureOut">
              <a:rPr lang="cs-CZ" smtClean="0"/>
              <a:pPr/>
              <a:t>17.12.2011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37E9E9C-B589-4553-B597-84CE49959C8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Obdélník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Zástupný symbol pro obsah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Elipsa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a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37E9E9C-B589-4553-B597-84CE49959C8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1" name="Obdélník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753D-8E67-4271-9155-B9B1A7E6E70F}" type="datetimeFigureOut">
              <a:rPr lang="cs-CZ" smtClean="0"/>
              <a:pPr/>
              <a:t>17.12.2011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římá spojovací čára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Obdélník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ipsa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037E9E9C-B589-4553-B597-84CE49959C8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22" name="Obdélník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4EAC753D-8E67-4271-9155-B9B1A7E6E70F}" type="datetimeFigureOut">
              <a:rPr lang="cs-CZ" smtClean="0"/>
              <a:pPr/>
              <a:t>17.12.2011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4EAC753D-8E67-4271-9155-B9B1A7E6E70F}" type="datetimeFigureOut">
              <a:rPr lang="cs-CZ" smtClean="0"/>
              <a:pPr/>
              <a:t>17.12.2011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a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37E9E9C-B589-4553-B597-84CE49959C8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14282" y="71414"/>
            <a:ext cx="8715436" cy="1752600"/>
          </a:xfrm>
        </p:spPr>
        <p:txBody>
          <a:bodyPr>
            <a:normAutofit/>
          </a:bodyPr>
          <a:lstStyle/>
          <a:p>
            <a:r>
              <a:rPr lang="cs-CZ" sz="4800" dirty="0" smtClean="0"/>
              <a:t>Mysli globálně, jednej lokálně</a:t>
            </a:r>
            <a:endParaRPr lang="cs-CZ" sz="4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57158" y="3033722"/>
            <a:ext cx="8429684" cy="1752600"/>
          </a:xfrm>
        </p:spPr>
        <p:txBody>
          <a:bodyPr>
            <a:normAutofit/>
          </a:bodyPr>
          <a:lstStyle/>
          <a:p>
            <a:r>
              <a:rPr lang="cs-CZ" sz="2000" dirty="0" smtClean="0"/>
              <a:t>Den země na </a:t>
            </a:r>
            <a:r>
              <a:rPr lang="cs-CZ" sz="2000" dirty="0" err="1" smtClean="0"/>
              <a:t>fzš</a:t>
            </a:r>
            <a:r>
              <a:rPr lang="cs-CZ" sz="2000" dirty="0" smtClean="0"/>
              <a:t> </a:t>
            </a:r>
            <a:r>
              <a:rPr lang="cs-CZ" sz="2000" dirty="0" err="1" smtClean="0"/>
              <a:t>olomouc</a:t>
            </a:r>
            <a:r>
              <a:rPr lang="cs-CZ" sz="2000" dirty="0" smtClean="0"/>
              <a:t>, </a:t>
            </a:r>
            <a:r>
              <a:rPr lang="cs-CZ" sz="2000" dirty="0" err="1" smtClean="0"/>
              <a:t>hálkova</a:t>
            </a:r>
            <a:r>
              <a:rPr lang="cs-CZ" sz="2000" dirty="0" smtClean="0"/>
              <a:t> 4.</a:t>
            </a:r>
            <a:endParaRPr lang="cs-CZ" sz="2000" dirty="0"/>
          </a:p>
        </p:txBody>
      </p:sp>
      <p:pic>
        <p:nvPicPr>
          <p:cNvPr id="4" name="Picture 37"/>
          <p:cNvPicPr>
            <a:picLocks noChangeAspect="1" noChangeArrowheads="1"/>
          </p:cNvPicPr>
          <p:nvPr/>
        </p:nvPicPr>
        <p:blipFill>
          <a:blip r:embed="rId2" cstate="print"/>
          <a:srcRect b="16981"/>
          <a:stretch>
            <a:fillRect/>
          </a:stretch>
        </p:blipFill>
        <p:spPr bwMode="auto">
          <a:xfrm>
            <a:off x="214282" y="214290"/>
            <a:ext cx="1380877" cy="500066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76" y="214290"/>
            <a:ext cx="642942" cy="53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808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2976" y="571480"/>
            <a:ext cx="6958034" cy="46145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214414" y="5429264"/>
            <a:ext cx="6929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 smtClean="0">
                <a:latin typeface="Georgia" pitchFamily="18" charset="0"/>
              </a:rPr>
              <a:t>Stavba ropných věží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80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05241" y="500042"/>
            <a:ext cx="6795783" cy="45069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285852" y="5357826"/>
            <a:ext cx="6786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 smtClean="0">
                <a:latin typeface="Georgia" pitchFamily="18" charset="0"/>
              </a:rPr>
              <a:t>Doprava ropy ropovodem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80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50900"/>
            <a:ext cx="77724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80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50900"/>
            <a:ext cx="77724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80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50900"/>
            <a:ext cx="77724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80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50900"/>
            <a:ext cx="77724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80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50900"/>
            <a:ext cx="77724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80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50900"/>
            <a:ext cx="77724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285720" y="-71454"/>
            <a:ext cx="8858280" cy="1143000"/>
          </a:xfrm>
        </p:spPr>
        <p:txBody>
          <a:bodyPr>
            <a:normAutofit fontScale="90000"/>
          </a:bodyPr>
          <a:lstStyle/>
          <a:p>
            <a:pPr lvl="0"/>
            <a:r>
              <a:rPr lang="cs-CZ" sz="3600" dirty="0" smtClean="0">
                <a:latin typeface="+mn-lt"/>
              </a:rPr>
              <a:t>Stanoviště č. 2: Kde </a:t>
            </a:r>
            <a:r>
              <a:rPr lang="cs-CZ" sz="3600" dirty="0">
                <a:latin typeface="+mn-lt"/>
              </a:rPr>
              <a:t>třešně rozkvétají stále dříve </a:t>
            </a:r>
            <a:r>
              <a:rPr lang="cs-CZ" sz="3600" dirty="0" smtClean="0">
                <a:latin typeface="+mn-lt"/>
              </a:rPr>
              <a:t/>
            </a:r>
            <a:br>
              <a:rPr lang="cs-CZ" sz="3600" dirty="0" smtClean="0">
                <a:latin typeface="+mn-lt"/>
              </a:rPr>
            </a:br>
            <a:r>
              <a:rPr lang="cs-CZ" sz="2000" dirty="0" smtClean="0">
                <a:latin typeface="+mn-lt"/>
              </a:rPr>
              <a:t>(</a:t>
            </a:r>
            <a:r>
              <a:rPr lang="cs-CZ" sz="1800" dirty="0">
                <a:latin typeface="+mn-lt"/>
              </a:rPr>
              <a:t>Tokio, Japonsko</a:t>
            </a:r>
            <a:r>
              <a:rPr lang="cs-CZ" sz="2000" dirty="0" smtClean="0">
                <a:latin typeface="+mn-lt"/>
              </a:rPr>
              <a:t>)</a:t>
            </a:r>
            <a:endParaRPr lang="cs-CZ" sz="4000" dirty="0">
              <a:latin typeface="Gill Sans Ultra Bold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1988840"/>
            <a:ext cx="8229600" cy="4525963"/>
          </a:xfrm>
        </p:spPr>
        <p:txBody>
          <a:bodyPr/>
          <a:lstStyle/>
          <a:p>
            <a:endParaRPr lang="cs-CZ" dirty="0" smtClean="0">
              <a:latin typeface="Georgia" pitchFamily="18" charset="0"/>
            </a:endParaRPr>
          </a:p>
          <a:p>
            <a:endParaRPr lang="cs-CZ" dirty="0" smtClean="0">
              <a:latin typeface="Georgia" pitchFamily="18" charset="0"/>
            </a:endParaRPr>
          </a:p>
          <a:p>
            <a:r>
              <a:rPr lang="cs-CZ" dirty="0" smtClean="0">
                <a:latin typeface="Georgia" pitchFamily="18" charset="0"/>
              </a:rPr>
              <a:t>skleníkový efekt</a:t>
            </a:r>
          </a:p>
          <a:p>
            <a:r>
              <a:rPr lang="cs-CZ" dirty="0" smtClean="0">
                <a:latin typeface="Georgia" pitchFamily="18" charset="0"/>
              </a:rPr>
              <a:t>doprava</a:t>
            </a:r>
            <a:endParaRPr lang="cs-CZ" dirty="0">
              <a:latin typeface="Georgia" pitchFamily="18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29124" y="1643050"/>
            <a:ext cx="4510852" cy="4526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za 7"/>
          <p:cNvSpPr/>
          <p:nvPr/>
        </p:nvSpPr>
        <p:spPr>
          <a:xfrm>
            <a:off x="322958" y="1071546"/>
            <a:ext cx="1320084" cy="1003498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latin typeface="Gill Sans Ultra Bold Condensed" pitchFamily="34" charset="0"/>
              </a:rPr>
              <a:t>Téma</a:t>
            </a:r>
            <a:endParaRPr lang="cs-CZ" b="1" dirty="0">
              <a:latin typeface="Gill Sans Ultra Bold Condensed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807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14348" y="428604"/>
            <a:ext cx="7172347" cy="47566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928662" y="5500702"/>
            <a:ext cx="6929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 smtClean="0">
                <a:latin typeface="Georgia" pitchFamily="18" charset="0"/>
              </a:rPr>
              <a:t>Výroba kvetoucí třešně</a:t>
            </a:r>
            <a:endParaRPr lang="cs-CZ" sz="3600" dirty="0">
              <a:latin typeface="Georg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>Mysli globálně, jednej lokálně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2285992"/>
            <a:ext cx="8503920" cy="3813056"/>
          </a:xfrm>
        </p:spPr>
        <p:txBody>
          <a:bodyPr/>
          <a:lstStyle/>
          <a:p>
            <a:r>
              <a:rPr lang="cs-CZ" dirty="0" smtClean="0"/>
              <a:t>Den Země byl  připraven a realizován díky </a:t>
            </a:r>
            <a:br>
              <a:rPr lang="cs-CZ" dirty="0" smtClean="0"/>
            </a:br>
            <a:r>
              <a:rPr lang="cs-CZ" dirty="0" smtClean="0"/>
              <a:t>finanční podpoře Olomouckého kraje.</a:t>
            </a:r>
            <a:br>
              <a:rPr lang="cs-CZ" dirty="0" smtClean="0"/>
            </a:br>
            <a:endParaRPr lang="cs-CZ" dirty="0" smtClean="0"/>
          </a:p>
          <a:p>
            <a:r>
              <a:rPr lang="cs-CZ" dirty="0" smtClean="0"/>
              <a:t>Akce proběhla ve spolupráci žáků a pedagogů </a:t>
            </a:r>
            <a:br>
              <a:rPr lang="cs-CZ" dirty="0" smtClean="0"/>
            </a:br>
            <a:r>
              <a:rPr lang="cs-CZ" dirty="0" smtClean="0"/>
              <a:t>FZŠ </a:t>
            </a:r>
            <a:r>
              <a:rPr lang="cs-CZ" dirty="0" err="1" smtClean="0"/>
              <a:t>Hálkova</a:t>
            </a:r>
            <a:r>
              <a:rPr lang="cs-CZ" dirty="0" smtClean="0"/>
              <a:t> Olomouc a </a:t>
            </a:r>
            <a:r>
              <a:rPr lang="cs-CZ" dirty="0" err="1" smtClean="0"/>
              <a:t>Sluňákova</a:t>
            </a:r>
            <a:r>
              <a:rPr lang="cs-CZ" dirty="0" smtClean="0"/>
              <a:t> – CEA, </a:t>
            </a:r>
            <a:br>
              <a:rPr lang="cs-CZ" dirty="0" smtClean="0"/>
            </a:br>
            <a:r>
              <a:rPr lang="cs-CZ" dirty="0" smtClean="0"/>
              <a:t>Horka nad Moravou.</a:t>
            </a:r>
            <a:endParaRPr lang="cs-CZ" dirty="0"/>
          </a:p>
        </p:txBody>
      </p:sp>
      <p:pic>
        <p:nvPicPr>
          <p:cNvPr id="10" name="Picture 37"/>
          <p:cNvPicPr>
            <a:picLocks noChangeAspect="1" noChangeArrowheads="1"/>
          </p:cNvPicPr>
          <p:nvPr/>
        </p:nvPicPr>
        <p:blipFill>
          <a:blip r:embed="rId2" cstate="print"/>
          <a:srcRect b="16981"/>
          <a:stretch>
            <a:fillRect/>
          </a:stretch>
        </p:blipFill>
        <p:spPr bwMode="auto">
          <a:xfrm>
            <a:off x="214282" y="714356"/>
            <a:ext cx="1380877" cy="500066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76" y="214290"/>
            <a:ext cx="642942" cy="53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807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50900"/>
            <a:ext cx="77724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807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2976" y="428604"/>
            <a:ext cx="6886596" cy="45671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357290" y="5357826"/>
            <a:ext cx="65008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dirty="0" smtClean="0">
                <a:latin typeface="Georgia" pitchFamily="18" charset="0"/>
              </a:rPr>
              <a:t>Skleníkový efekt</a:t>
            </a:r>
            <a:endParaRPr lang="cs-CZ" sz="4000" dirty="0">
              <a:latin typeface="Georg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817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50900"/>
            <a:ext cx="77724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81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3954731" y="1403063"/>
            <a:ext cx="5786478" cy="38375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285720" y="472932"/>
            <a:ext cx="4572000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200" dirty="0" smtClean="0">
                <a:latin typeface="Georgia" pitchFamily="18" charset="0"/>
              </a:rPr>
              <a:t>Semafor pro Zemi</a:t>
            </a:r>
          </a:p>
          <a:p>
            <a:r>
              <a:rPr lang="cs-CZ" sz="3200" dirty="0" smtClean="0">
                <a:latin typeface="Georgia" pitchFamily="18" charset="0"/>
              </a:rPr>
              <a:t/>
            </a:r>
            <a:br>
              <a:rPr lang="cs-CZ" sz="3200" dirty="0" smtClean="0">
                <a:latin typeface="Georgia" pitchFamily="18" charset="0"/>
              </a:rPr>
            </a:br>
            <a:endParaRPr lang="cs-CZ" sz="3200" dirty="0" smtClean="0">
              <a:latin typeface="Georgia" pitchFamily="18" charset="0"/>
            </a:endParaRPr>
          </a:p>
          <a:p>
            <a:r>
              <a:rPr lang="cs-CZ" sz="3200" b="1" dirty="0" smtClean="0">
                <a:solidFill>
                  <a:srgbClr val="FF0000"/>
                </a:solidFill>
                <a:latin typeface="Georgia" pitchFamily="18" charset="0"/>
              </a:rPr>
              <a:t>červená</a:t>
            </a:r>
            <a:r>
              <a:rPr lang="cs-CZ" sz="3200" b="1" dirty="0" smtClean="0">
                <a:latin typeface="Georgia" pitchFamily="18" charset="0"/>
              </a:rPr>
              <a:t> </a:t>
            </a:r>
            <a:r>
              <a:rPr lang="cs-CZ" sz="3200" dirty="0" smtClean="0">
                <a:latin typeface="Georgia" pitchFamily="18" charset="0"/>
              </a:rPr>
              <a:t/>
            </a:r>
            <a:br>
              <a:rPr lang="cs-CZ" sz="3200" dirty="0" smtClean="0">
                <a:latin typeface="Georgia" pitchFamily="18" charset="0"/>
              </a:rPr>
            </a:br>
            <a:r>
              <a:rPr lang="cs-CZ" sz="2400" dirty="0" smtClean="0">
                <a:latin typeface="Georgia" pitchFamily="18" charset="0"/>
              </a:rPr>
              <a:t>= co omezím, přestanu dělat</a:t>
            </a:r>
            <a:endParaRPr lang="cs-CZ" sz="3200" dirty="0" smtClean="0">
              <a:latin typeface="Georgia" pitchFamily="18" charset="0"/>
            </a:endParaRPr>
          </a:p>
          <a:p>
            <a:endParaRPr lang="cs-CZ" sz="3200" dirty="0" smtClean="0">
              <a:latin typeface="Georgia" pitchFamily="18" charset="0"/>
            </a:endParaRPr>
          </a:p>
          <a:p>
            <a:r>
              <a:rPr lang="cs-CZ" sz="32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oranžová</a:t>
            </a:r>
            <a:r>
              <a:rPr lang="cs-CZ" sz="3200" b="1" dirty="0" smtClean="0">
                <a:latin typeface="Georgia" pitchFamily="18" charset="0"/>
              </a:rPr>
              <a:t> </a:t>
            </a:r>
            <a:r>
              <a:rPr lang="cs-CZ" sz="3200" dirty="0" smtClean="0">
                <a:latin typeface="Georgia" pitchFamily="18" charset="0"/>
              </a:rPr>
              <a:t/>
            </a:r>
            <a:br>
              <a:rPr lang="cs-CZ" sz="3200" dirty="0" smtClean="0">
                <a:latin typeface="Georgia" pitchFamily="18" charset="0"/>
              </a:rPr>
            </a:br>
            <a:r>
              <a:rPr lang="cs-CZ" sz="2400" dirty="0" smtClean="0">
                <a:latin typeface="Georgia" pitchFamily="18" charset="0"/>
              </a:rPr>
              <a:t>= jak se připravím na změnu, </a:t>
            </a:r>
            <a:br>
              <a:rPr lang="cs-CZ" sz="2400" dirty="0" smtClean="0">
                <a:latin typeface="Georgia" pitchFamily="18" charset="0"/>
              </a:rPr>
            </a:br>
            <a:r>
              <a:rPr lang="cs-CZ" sz="2400" dirty="0" smtClean="0">
                <a:latin typeface="Georgia" pitchFamily="18" charset="0"/>
              </a:rPr>
              <a:t>co potřebuji…</a:t>
            </a:r>
            <a:endParaRPr lang="cs-CZ" sz="3200" dirty="0" smtClean="0">
              <a:latin typeface="Georgia" pitchFamily="18" charset="0"/>
            </a:endParaRPr>
          </a:p>
          <a:p>
            <a:endParaRPr lang="cs-CZ" sz="3200" dirty="0" smtClean="0">
              <a:latin typeface="Georgia" pitchFamily="18" charset="0"/>
            </a:endParaRPr>
          </a:p>
          <a:p>
            <a:r>
              <a:rPr lang="cs-CZ" sz="3200" b="1" dirty="0" smtClean="0">
                <a:solidFill>
                  <a:srgbClr val="00B050"/>
                </a:solidFill>
                <a:latin typeface="Georgia" pitchFamily="18" charset="0"/>
              </a:rPr>
              <a:t>zelená </a:t>
            </a:r>
            <a:r>
              <a:rPr lang="cs-CZ" sz="3200" dirty="0" smtClean="0">
                <a:solidFill>
                  <a:srgbClr val="00B050"/>
                </a:solidFill>
                <a:latin typeface="Georgia" pitchFamily="18" charset="0"/>
              </a:rPr>
              <a:t/>
            </a:r>
            <a:br>
              <a:rPr lang="cs-CZ" sz="3200" dirty="0" smtClean="0">
                <a:solidFill>
                  <a:srgbClr val="00B050"/>
                </a:solidFill>
                <a:latin typeface="Georgia" pitchFamily="18" charset="0"/>
              </a:rPr>
            </a:br>
            <a:r>
              <a:rPr lang="cs-CZ" sz="2400" dirty="0" smtClean="0">
                <a:latin typeface="Georgia" pitchFamily="18" charset="0"/>
              </a:rPr>
              <a:t>= co udělám</a:t>
            </a:r>
            <a:endParaRPr lang="cs-CZ" sz="3200" dirty="0">
              <a:latin typeface="Georg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807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50900"/>
            <a:ext cx="77724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cs-CZ" dirty="0" smtClean="0">
                <a:latin typeface="Georgia" pitchFamily="18" charset="0"/>
              </a:rPr>
              <a:t>Stanoviště č. 3: Evropské </a:t>
            </a:r>
            <a:r>
              <a:rPr lang="cs-CZ" dirty="0">
                <a:latin typeface="Georgia" pitchFamily="18" charset="0"/>
              </a:rPr>
              <a:t>zimní hřiště </a:t>
            </a:r>
            <a:r>
              <a:rPr lang="cs-CZ" sz="4000" b="1" dirty="0" smtClean="0">
                <a:latin typeface="Gill Sans Ultra Bold" pitchFamily="34" charset="-18"/>
              </a:rPr>
              <a:t/>
            </a:r>
            <a:br>
              <a:rPr lang="cs-CZ" sz="4000" b="1" dirty="0" smtClean="0">
                <a:latin typeface="Gill Sans Ultra Bold" pitchFamily="34" charset="-18"/>
              </a:rPr>
            </a:br>
            <a:r>
              <a:rPr lang="cs-CZ" sz="2000" dirty="0" smtClean="0">
                <a:latin typeface="Georgia" pitchFamily="18" charset="0"/>
              </a:rPr>
              <a:t>(</a:t>
            </a:r>
            <a:r>
              <a:rPr lang="cs-CZ" sz="1800" dirty="0">
                <a:latin typeface="Georgia" pitchFamily="18" charset="0"/>
              </a:rPr>
              <a:t>Alpy, Rakousko</a:t>
            </a:r>
            <a:r>
              <a:rPr lang="cs-CZ" sz="2000" dirty="0" smtClean="0">
                <a:latin typeface="Georgia" pitchFamily="18" charset="0"/>
              </a:rPr>
              <a:t>)</a:t>
            </a:r>
            <a:r>
              <a:rPr lang="cs-CZ" sz="3600" dirty="0"/>
              <a:t/>
            </a:r>
            <a:br>
              <a:rPr lang="cs-CZ" sz="3600" dirty="0"/>
            </a:br>
            <a:endParaRPr lang="cs-CZ" sz="4000" dirty="0">
              <a:latin typeface="Gill Sans Ultra Bold" pitchFamily="34" charset="-18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29190" y="1928802"/>
            <a:ext cx="3786447" cy="374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467544" y="2760689"/>
            <a:ext cx="8229600" cy="3240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</a:rPr>
              <a:t>globální oteplování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</a:rPr>
              <a:t>tání ledovců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</a:endParaRPr>
          </a:p>
        </p:txBody>
      </p:sp>
      <p:sp>
        <p:nvSpPr>
          <p:cNvPr id="9" name="Slza 8"/>
          <p:cNvSpPr/>
          <p:nvPr/>
        </p:nvSpPr>
        <p:spPr>
          <a:xfrm>
            <a:off x="251520" y="1071546"/>
            <a:ext cx="1320084" cy="1003498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latin typeface="Gill Sans Ultra Bold Condensed" pitchFamily="34" charset="0"/>
              </a:rPr>
              <a:t>Téma</a:t>
            </a:r>
            <a:endParaRPr lang="cs-CZ" b="1" dirty="0">
              <a:latin typeface="Gill Sans Ultra Bold Condensed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799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00100" y="517771"/>
            <a:ext cx="7190375" cy="47686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428596" y="5497313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 smtClean="0">
                <a:latin typeface="Georgia" pitchFamily="18" charset="0"/>
              </a:rPr>
              <a:t>Pojďme si zalyžovat</a:t>
            </a:r>
            <a:endParaRPr lang="cs-CZ" sz="3600" dirty="0">
              <a:latin typeface="Georg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395536" y="428604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cs-CZ" dirty="0" smtClean="0">
                <a:latin typeface="Georgia" pitchFamily="18" charset="0"/>
              </a:rPr>
              <a:t>Stanoviště č. 4: Království </a:t>
            </a:r>
            <a:r>
              <a:rPr lang="cs-CZ" dirty="0">
                <a:latin typeface="Georgia" pitchFamily="18" charset="0"/>
              </a:rPr>
              <a:t>korálů a želv </a:t>
            </a:r>
            <a:r>
              <a:rPr lang="cs-CZ" sz="4000" b="1" dirty="0" smtClean="0">
                <a:latin typeface="Gill Sans Ultra Bold" pitchFamily="34" charset="-18"/>
              </a:rPr>
              <a:t/>
            </a:r>
            <a:br>
              <a:rPr lang="cs-CZ" sz="4000" b="1" dirty="0" smtClean="0">
                <a:latin typeface="Gill Sans Ultra Bold" pitchFamily="34" charset="-18"/>
              </a:rPr>
            </a:br>
            <a:r>
              <a:rPr lang="cs-CZ" sz="1800" b="1" dirty="0" smtClean="0">
                <a:latin typeface="Georgia" pitchFamily="18" charset="0"/>
              </a:rPr>
              <a:t>(</a:t>
            </a:r>
            <a:r>
              <a:rPr lang="cs-CZ" sz="1800" dirty="0">
                <a:latin typeface="Georgia" pitchFamily="18" charset="0"/>
              </a:rPr>
              <a:t>Komodo, Indonésie</a:t>
            </a:r>
            <a:r>
              <a:rPr lang="cs-CZ" sz="1800" dirty="0" smtClean="0">
                <a:latin typeface="Georgia" pitchFamily="18" charset="0"/>
              </a:rPr>
              <a:t>)</a:t>
            </a:r>
            <a:r>
              <a:rPr lang="cs-CZ" sz="3600" dirty="0"/>
              <a:t/>
            </a:r>
            <a:br>
              <a:rPr lang="cs-CZ" sz="3600" dirty="0"/>
            </a:br>
            <a:endParaRPr lang="cs-CZ" sz="4000" dirty="0">
              <a:latin typeface="Gill Sans Ultra Bold" pitchFamily="34" charset="-18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572132" y="2906874"/>
            <a:ext cx="2984269" cy="295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467544" y="218918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3200" dirty="0" smtClean="0">
              <a:latin typeface="Georgia" pitchFamily="18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3200" dirty="0" smtClean="0">
                <a:latin typeface="Georgia" pitchFamily="18" charset="0"/>
              </a:rPr>
              <a:t>změna </a:t>
            </a:r>
            <a:r>
              <a:rPr lang="cs-CZ" sz="3200" dirty="0">
                <a:latin typeface="Georgia" pitchFamily="18" charset="0"/>
              </a:rPr>
              <a:t>druhové </a:t>
            </a:r>
            <a:r>
              <a:rPr lang="cs-CZ" sz="3200" dirty="0" smtClean="0">
                <a:latin typeface="Georgia" pitchFamily="18" charset="0"/>
              </a:rPr>
              <a:t>skladby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3200" dirty="0" smtClean="0">
                <a:latin typeface="Georgia" pitchFamily="18" charset="0"/>
              </a:rPr>
              <a:t> biodiverzita</a:t>
            </a:r>
            <a:endParaRPr kumimoji="0" lang="cs-CZ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</a:endParaRPr>
          </a:p>
        </p:txBody>
      </p:sp>
      <p:sp>
        <p:nvSpPr>
          <p:cNvPr id="8" name="Slza 7"/>
          <p:cNvSpPr/>
          <p:nvPr/>
        </p:nvSpPr>
        <p:spPr>
          <a:xfrm>
            <a:off x="251520" y="1071546"/>
            <a:ext cx="1152128" cy="1003498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latin typeface="Gill Sans Ultra Bold Condensed" pitchFamily="34" charset="0"/>
              </a:rPr>
              <a:t>Téma</a:t>
            </a:r>
            <a:endParaRPr lang="cs-CZ" b="1" dirty="0">
              <a:latin typeface="Gill Sans Ultra Bold Condensed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79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50900"/>
            <a:ext cx="77724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81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428728" y="714356"/>
            <a:ext cx="6386530" cy="42355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000100" y="5429264"/>
            <a:ext cx="7286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 smtClean="0">
                <a:latin typeface="Georgia" pitchFamily="18" charset="0"/>
              </a:rPr>
              <a:t>Zachraňte želvy</a:t>
            </a:r>
            <a:endParaRPr lang="cs-CZ" sz="3600" dirty="0">
              <a:latin typeface="Georg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     Mysli globálně, jednej lokálně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741362"/>
            <a:ext cx="8503920" cy="4259406"/>
          </a:xfrm>
        </p:spPr>
        <p:txBody>
          <a:bodyPr>
            <a:normAutofit/>
          </a:bodyPr>
          <a:lstStyle/>
          <a:p>
            <a:r>
              <a:rPr lang="cs-CZ" dirty="0" smtClean="0"/>
              <a:t>Žáci putují po stanovištích představujících místa světa, která jsou spojena s některými globálními problémy. Na každém stanovišti stráví cca 30 minut. </a:t>
            </a:r>
            <a:br>
              <a:rPr lang="cs-CZ" dirty="0" smtClean="0"/>
            </a:br>
            <a:r>
              <a:rPr lang="cs-CZ" dirty="0" smtClean="0"/>
              <a:t>Co je čeká?</a:t>
            </a:r>
          </a:p>
          <a:p>
            <a:r>
              <a:rPr lang="cs-CZ" dirty="0" smtClean="0"/>
              <a:t>Práce s texty v angličtině a češtině.</a:t>
            </a:r>
          </a:p>
          <a:p>
            <a:r>
              <a:rPr lang="cs-CZ" dirty="0" smtClean="0"/>
              <a:t>Praktické aktivity zaměřené na spolupráci.</a:t>
            </a:r>
          </a:p>
          <a:p>
            <a:r>
              <a:rPr lang="cs-CZ" dirty="0" smtClean="0"/>
              <a:t>Aktivita vztahující se k problému, který se na daném místě projevil.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6" name="Picture 37"/>
          <p:cNvPicPr>
            <a:picLocks noChangeAspect="1" noChangeArrowheads="1"/>
          </p:cNvPicPr>
          <p:nvPr/>
        </p:nvPicPr>
        <p:blipFill>
          <a:blip r:embed="rId2" cstate="print"/>
          <a:srcRect b="16981"/>
          <a:stretch>
            <a:fillRect/>
          </a:stretch>
        </p:blipFill>
        <p:spPr bwMode="auto">
          <a:xfrm>
            <a:off x="214282" y="714356"/>
            <a:ext cx="1380877" cy="500066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76" y="214290"/>
            <a:ext cx="642942" cy="53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81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57290" y="642918"/>
            <a:ext cx="6600844" cy="43776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000100" y="5354437"/>
            <a:ext cx="7215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 smtClean="0">
                <a:latin typeface="Georgia" pitchFamily="18" charset="0"/>
              </a:rPr>
              <a:t>Přiřazování slovní zásoby NJ </a:t>
            </a:r>
            <a:endParaRPr lang="cs-CZ" sz="3600" dirty="0">
              <a:latin typeface="Georg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cs-CZ" dirty="0" smtClean="0">
                <a:latin typeface="Georgia" pitchFamily="18" charset="0"/>
              </a:rPr>
              <a:t>Stanoviště č. 5: Město </a:t>
            </a:r>
            <a:r>
              <a:rPr lang="cs-CZ" dirty="0">
                <a:latin typeface="Georgia" pitchFamily="18" charset="0"/>
              </a:rPr>
              <a:t>mnoha kultur </a:t>
            </a:r>
            <a:r>
              <a:rPr lang="cs-CZ" dirty="0" smtClean="0">
                <a:latin typeface="Georgia" pitchFamily="18" charset="0"/>
              </a:rPr>
              <a:t/>
            </a:r>
            <a:br>
              <a:rPr lang="cs-CZ" dirty="0" smtClean="0">
                <a:latin typeface="Georgia" pitchFamily="18" charset="0"/>
              </a:rPr>
            </a:br>
            <a:r>
              <a:rPr lang="cs-CZ" sz="1800" b="1" dirty="0" smtClean="0">
                <a:latin typeface="Georgia" pitchFamily="18" charset="0"/>
              </a:rPr>
              <a:t>(</a:t>
            </a:r>
            <a:r>
              <a:rPr lang="cs-CZ" sz="1800" dirty="0">
                <a:latin typeface="Georgia" pitchFamily="18" charset="0"/>
              </a:rPr>
              <a:t>Chicago, Illinois, USA</a:t>
            </a:r>
            <a:r>
              <a:rPr lang="cs-CZ" sz="1800" dirty="0" smtClean="0">
                <a:latin typeface="Georgia" pitchFamily="18" charset="0"/>
              </a:rPr>
              <a:t>)</a:t>
            </a:r>
            <a:r>
              <a:rPr lang="cs-CZ" sz="3600" dirty="0"/>
              <a:t/>
            </a:r>
            <a:br>
              <a:rPr lang="cs-CZ" sz="3600" dirty="0"/>
            </a:br>
            <a:endParaRPr lang="cs-CZ" sz="4000" dirty="0">
              <a:latin typeface="Gill Sans Ultra Bold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536" y="2775798"/>
            <a:ext cx="8229600" cy="3010656"/>
          </a:xfrm>
        </p:spPr>
        <p:txBody>
          <a:bodyPr/>
          <a:lstStyle/>
          <a:p>
            <a:r>
              <a:rPr lang="cs-CZ" dirty="0">
                <a:latin typeface="Georgia" pitchFamily="18" charset="0"/>
              </a:rPr>
              <a:t>záplavy a </a:t>
            </a:r>
            <a:r>
              <a:rPr lang="cs-CZ" dirty="0" smtClean="0">
                <a:latin typeface="Georgia" pitchFamily="18" charset="0"/>
              </a:rPr>
              <a:t>povodně</a:t>
            </a:r>
          </a:p>
          <a:p>
            <a:r>
              <a:rPr lang="cs-CZ" dirty="0" smtClean="0">
                <a:latin typeface="Georgia" pitchFamily="18" charset="0"/>
              </a:rPr>
              <a:t>extrémní výkyvy počasí</a:t>
            </a:r>
            <a:endParaRPr lang="cs-CZ" dirty="0">
              <a:latin typeface="Georgia" pitchFamily="18" charset="0"/>
            </a:endParaRPr>
          </a:p>
          <a:p>
            <a:endParaRPr lang="cs-CZ" dirty="0" smtClean="0">
              <a:latin typeface="Georgia" pitchFamily="18" charset="0"/>
            </a:endParaRPr>
          </a:p>
          <a:p>
            <a:endParaRPr lang="cs-CZ" dirty="0">
              <a:latin typeface="Georgia" pitchFamily="18" charset="0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5400000">
            <a:off x="4593413" y="1878777"/>
            <a:ext cx="4143404" cy="4100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za 7"/>
          <p:cNvSpPr/>
          <p:nvPr/>
        </p:nvSpPr>
        <p:spPr>
          <a:xfrm>
            <a:off x="251520" y="1071546"/>
            <a:ext cx="1152128" cy="1008112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latin typeface="Gill Sans Ultra Bold Condensed" pitchFamily="34" charset="0"/>
              </a:rPr>
              <a:t>Téma</a:t>
            </a:r>
            <a:endParaRPr lang="cs-CZ" b="1" dirty="0">
              <a:latin typeface="Gill Sans Ultra Bold Condensed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80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50900"/>
            <a:ext cx="77724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80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00166" y="928670"/>
            <a:ext cx="6688065" cy="44354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bdélník 3"/>
          <p:cNvSpPr/>
          <p:nvPr/>
        </p:nvSpPr>
        <p:spPr>
          <a:xfrm rot="10800000" flipV="1">
            <a:off x="1500167" y="5572140"/>
            <a:ext cx="65722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 smtClean="0"/>
              <a:t>Tony kultur</a:t>
            </a:r>
            <a:endParaRPr lang="cs-CZ" sz="36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789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57224" y="357166"/>
            <a:ext cx="7458100" cy="49461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928662" y="5500702"/>
            <a:ext cx="7500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 smtClean="0">
                <a:latin typeface="Georgia" pitchFamily="18" charset="0"/>
              </a:rPr>
              <a:t>Krajina a povodně</a:t>
            </a:r>
            <a:endParaRPr lang="cs-CZ" sz="3600" dirty="0">
              <a:latin typeface="Georg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82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50900"/>
            <a:ext cx="77724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67544" y="357166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cs-CZ" dirty="0" smtClean="0">
                <a:latin typeface="Georgia" pitchFamily="18" charset="0"/>
              </a:rPr>
              <a:t>Stanoviště č. 6: Vítejte na konci světa</a:t>
            </a:r>
            <a:r>
              <a:rPr lang="cs-CZ" sz="3600" b="1" dirty="0" smtClean="0">
                <a:latin typeface="Gill Sans Ultra Bold" pitchFamily="34" charset="-18"/>
              </a:rPr>
              <a:t/>
            </a:r>
            <a:br>
              <a:rPr lang="cs-CZ" sz="3600" b="1" dirty="0" smtClean="0">
                <a:latin typeface="Gill Sans Ultra Bold" pitchFamily="34" charset="-18"/>
              </a:rPr>
            </a:br>
            <a:r>
              <a:rPr lang="cs-CZ" sz="1800" dirty="0" smtClean="0">
                <a:latin typeface="Georgia" pitchFamily="18" charset="0"/>
              </a:rPr>
              <a:t>(Poloostrov </a:t>
            </a:r>
            <a:r>
              <a:rPr lang="cs-CZ" sz="1800" dirty="0" err="1" smtClean="0">
                <a:latin typeface="Georgia" pitchFamily="18" charset="0"/>
              </a:rPr>
              <a:t>Yamal</a:t>
            </a:r>
            <a:r>
              <a:rPr lang="cs-CZ" sz="1800" dirty="0" smtClean="0">
                <a:latin typeface="Georgia" pitchFamily="18" charset="0"/>
              </a:rPr>
              <a:t>, Sibiř, Rusko)</a:t>
            </a:r>
            <a:r>
              <a:rPr lang="cs-CZ" sz="3600" dirty="0"/>
              <a:t/>
            </a:r>
            <a:br>
              <a:rPr lang="cs-CZ" sz="3600" dirty="0"/>
            </a:br>
            <a:endParaRPr lang="cs-CZ" sz="4000" dirty="0">
              <a:latin typeface="Gill Sans Ultra Bold" pitchFamily="34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14282" y="2632922"/>
            <a:ext cx="8229600" cy="3153532"/>
          </a:xfrm>
        </p:spPr>
        <p:txBody>
          <a:bodyPr/>
          <a:lstStyle/>
          <a:p>
            <a:r>
              <a:rPr lang="cs-CZ" dirty="0" smtClean="0">
                <a:latin typeface="Georgia" pitchFamily="18" charset="0"/>
              </a:rPr>
              <a:t>místní změny související se změnou klimatu</a:t>
            </a:r>
          </a:p>
          <a:p>
            <a:r>
              <a:rPr lang="cs-CZ" dirty="0" smtClean="0">
                <a:latin typeface="Georgia" pitchFamily="18" charset="0"/>
              </a:rPr>
              <a:t>rozmrzání permafrostu</a:t>
            </a:r>
          </a:p>
          <a:p>
            <a:pPr>
              <a:buNone/>
            </a:pPr>
            <a:endParaRPr lang="cs-CZ" dirty="0">
              <a:latin typeface="Georgia" pitchFamily="18" charset="0"/>
            </a:endParaRPr>
          </a:p>
          <a:p>
            <a:endParaRPr lang="cs-CZ" dirty="0" smtClean="0">
              <a:latin typeface="Georgia" pitchFamily="18" charset="0"/>
            </a:endParaRPr>
          </a:p>
          <a:p>
            <a:endParaRPr lang="cs-CZ" dirty="0">
              <a:latin typeface="Georgia" pitchFamily="18" charset="0"/>
            </a:endParaRPr>
          </a:p>
        </p:txBody>
      </p:sp>
      <p:sp>
        <p:nvSpPr>
          <p:cNvPr id="8" name="Slza 7"/>
          <p:cNvSpPr/>
          <p:nvPr/>
        </p:nvSpPr>
        <p:spPr>
          <a:xfrm>
            <a:off x="251520" y="1071546"/>
            <a:ext cx="1152128" cy="1008112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latin typeface="Gill Sans Ultra Bold Condensed" pitchFamily="34" charset="0"/>
              </a:rPr>
              <a:t>Téma</a:t>
            </a:r>
            <a:endParaRPr lang="cs-CZ" b="1" dirty="0">
              <a:latin typeface="Gill Sans Ultra Bold Condensed" pitchFamily="34" charset="0"/>
            </a:endParaRPr>
          </a:p>
        </p:txBody>
      </p:sp>
      <p:pic>
        <p:nvPicPr>
          <p:cNvPr id="125954" name="Picture 2" descr="http://www.college-troismares.re/site/images/stories/nenets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3286144"/>
            <a:ext cx="4476750" cy="30003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788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71538" y="500042"/>
            <a:ext cx="7029472" cy="46619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142976" y="5500702"/>
            <a:ext cx="6858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 smtClean="0">
                <a:latin typeface="Georgia" pitchFamily="18" charset="0"/>
              </a:rPr>
              <a:t>Bažina</a:t>
            </a:r>
            <a:endParaRPr lang="cs-CZ" sz="3600" dirty="0">
              <a:latin typeface="Georg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/>
          <p:cNvSpPr txBox="1">
            <a:spLocks/>
          </p:cNvSpPr>
          <p:nvPr/>
        </p:nvSpPr>
        <p:spPr>
          <a:xfrm>
            <a:off x="467544" y="27606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3200" dirty="0" smtClean="0">
                <a:latin typeface="Georgia" pitchFamily="18" charset="0"/>
              </a:rPr>
              <a:t>voda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3200" dirty="0" smtClean="0">
                <a:latin typeface="Georgia" pitchFamily="18" charset="0"/>
              </a:rPr>
              <a:t>vyčerpání zdrojů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32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</a:endParaRPr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467544" y="428612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cs-CZ" dirty="0" smtClean="0">
                <a:latin typeface="Georgia" pitchFamily="18" charset="0"/>
              </a:rPr>
              <a:t>Stanoviště č. 7: Vzácná voda</a:t>
            </a:r>
            <a:r>
              <a:rPr lang="cs-CZ" sz="3600" dirty="0" smtClean="0">
                <a:latin typeface="Georgia" pitchFamily="18" charset="0"/>
              </a:rPr>
              <a:t/>
            </a:r>
            <a:br>
              <a:rPr lang="cs-CZ" sz="3600" dirty="0" smtClean="0">
                <a:latin typeface="Georgia" pitchFamily="18" charset="0"/>
              </a:rPr>
            </a:br>
            <a:r>
              <a:rPr lang="cs-CZ" sz="1800" dirty="0" smtClean="0">
                <a:latin typeface="Georgia" pitchFamily="18" charset="0"/>
              </a:rPr>
              <a:t>(</a:t>
            </a:r>
            <a:r>
              <a:rPr lang="cs-CZ" sz="1800" dirty="0" err="1">
                <a:latin typeface="Georgia" pitchFamily="18" charset="0"/>
              </a:rPr>
              <a:t>Amman</a:t>
            </a:r>
            <a:r>
              <a:rPr lang="cs-CZ" sz="1800" dirty="0">
                <a:latin typeface="Georgia" pitchFamily="18" charset="0"/>
              </a:rPr>
              <a:t>, Jordánsko</a:t>
            </a:r>
            <a:r>
              <a:rPr lang="cs-CZ" sz="1800" dirty="0" smtClean="0">
                <a:latin typeface="Georgia" pitchFamily="18" charset="0"/>
              </a:rPr>
              <a:t>)</a:t>
            </a:r>
            <a:r>
              <a:rPr lang="cs-CZ" sz="3600" dirty="0"/>
              <a:t/>
            </a:r>
            <a:br>
              <a:rPr lang="cs-CZ" sz="3600" dirty="0"/>
            </a:br>
            <a:endParaRPr lang="cs-CZ" sz="4000" dirty="0">
              <a:latin typeface="Gill Sans Ultra Bold" pitchFamily="34" charset="-18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3571876"/>
            <a:ext cx="433152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za 10"/>
          <p:cNvSpPr/>
          <p:nvPr/>
        </p:nvSpPr>
        <p:spPr>
          <a:xfrm>
            <a:off x="251520" y="1071546"/>
            <a:ext cx="1152128" cy="1003498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latin typeface="Gill Sans Ultra Bold Condensed" pitchFamily="34" charset="0"/>
              </a:rPr>
              <a:t>Téma</a:t>
            </a:r>
            <a:endParaRPr lang="cs-CZ" b="1" dirty="0">
              <a:latin typeface="Gill Sans Ultra Bold Condensed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Georgia" pitchFamily="18" charset="0"/>
              </a:rPr>
              <a:t>Zvuky</a:t>
            </a:r>
            <a:endParaRPr lang="cs-CZ" dirty="0">
              <a:latin typeface="Georgia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714520"/>
            <a:ext cx="8503920" cy="4572000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Georgia" pitchFamily="18" charset="0"/>
              </a:rPr>
              <a:t>Zvuky vody</a:t>
            </a:r>
          </a:p>
          <a:p>
            <a:r>
              <a:rPr lang="cs-CZ" dirty="0" smtClean="0">
                <a:latin typeface="Georgia" pitchFamily="18" charset="0"/>
              </a:rPr>
              <a:t>Spotřeba vody v domácnosti</a:t>
            </a:r>
          </a:p>
          <a:p>
            <a:r>
              <a:rPr lang="cs-CZ" dirty="0" smtClean="0">
                <a:latin typeface="Georgia" pitchFamily="18" charset="0"/>
              </a:rPr>
              <a:t>Zkuste vypočítat svoji přibližnou spotřebu vody </a:t>
            </a:r>
            <a:br>
              <a:rPr lang="cs-CZ" dirty="0" smtClean="0">
                <a:latin typeface="Georgia" pitchFamily="18" charset="0"/>
              </a:rPr>
            </a:br>
            <a:r>
              <a:rPr lang="cs-CZ" dirty="0" smtClean="0">
                <a:latin typeface="Georgia" pitchFamily="18" charset="0"/>
              </a:rPr>
              <a:t>za den, týden…</a:t>
            </a:r>
          </a:p>
          <a:p>
            <a:r>
              <a:rPr lang="cs-CZ" dirty="0" smtClean="0">
                <a:latin typeface="Georgia" pitchFamily="18" charset="0"/>
              </a:rPr>
              <a:t>Jaká je průměrná spotřeba na jednoho občana v Olomouci?</a:t>
            </a:r>
          </a:p>
          <a:p>
            <a:r>
              <a:rPr lang="cs-CZ" dirty="0" smtClean="0">
                <a:latin typeface="Georgia" pitchFamily="18" charset="0"/>
              </a:rPr>
              <a:t>Jak a kde bychom mohli vodu ušetřit?</a:t>
            </a:r>
          </a:p>
          <a:p>
            <a:endParaRPr lang="cs-CZ" dirty="0">
              <a:latin typeface="Georg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>
                <a:latin typeface="Georgia" pitchFamily="18" charset="0"/>
              </a:rPr>
              <a:t/>
            </a:r>
            <a:br>
              <a:rPr lang="cs-CZ" sz="3600" dirty="0" smtClean="0">
                <a:latin typeface="Georgia" pitchFamily="18" charset="0"/>
              </a:rPr>
            </a:br>
            <a:r>
              <a:rPr lang="cs-CZ" sz="3600" dirty="0" smtClean="0">
                <a:latin typeface="Georgia" pitchFamily="18" charset="0"/>
              </a:rPr>
              <a:t>Cíl </a:t>
            </a:r>
            <a:r>
              <a:rPr lang="cs-CZ" sz="3600" dirty="0">
                <a:latin typeface="Georgia" pitchFamily="18" charset="0"/>
              </a:rPr>
              <a:t>tematického </a:t>
            </a:r>
            <a:r>
              <a:rPr lang="cs-CZ" sz="3600" dirty="0" smtClean="0">
                <a:latin typeface="Georgia" pitchFamily="18" charset="0"/>
              </a:rPr>
              <a:t>dne </a:t>
            </a:r>
            <a:endParaRPr lang="cs-CZ" sz="3600" dirty="0">
              <a:latin typeface="Georgia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928802"/>
            <a:ext cx="8503920" cy="4170246"/>
          </a:xfrm>
        </p:spPr>
        <p:txBody>
          <a:bodyPr/>
          <a:lstStyle/>
          <a:p>
            <a:pPr lvl="0"/>
            <a:r>
              <a:rPr lang="cs-CZ" smtClean="0">
                <a:latin typeface="Georgia" pitchFamily="18" charset="0"/>
              </a:rPr>
              <a:t>budování </a:t>
            </a:r>
            <a:r>
              <a:rPr lang="cs-CZ" smtClean="0">
                <a:latin typeface="Georgia" pitchFamily="18" charset="0"/>
              </a:rPr>
              <a:t>pocitu </a:t>
            </a:r>
            <a:r>
              <a:rPr lang="cs-CZ" dirty="0">
                <a:latin typeface="Georgia" pitchFamily="18" charset="0"/>
              </a:rPr>
              <a:t>globální zodpovědnosti u </a:t>
            </a:r>
            <a:r>
              <a:rPr lang="cs-CZ" dirty="0" smtClean="0">
                <a:latin typeface="Georgia" pitchFamily="18" charset="0"/>
              </a:rPr>
              <a:t>žáků</a:t>
            </a:r>
            <a:br>
              <a:rPr lang="cs-CZ" dirty="0" smtClean="0">
                <a:latin typeface="Georgia" pitchFamily="18" charset="0"/>
              </a:rPr>
            </a:br>
            <a:endParaRPr lang="cs-CZ" dirty="0">
              <a:latin typeface="Georgia" pitchFamily="18" charset="0"/>
            </a:endParaRPr>
          </a:p>
          <a:p>
            <a:pPr lvl="0"/>
            <a:r>
              <a:rPr lang="cs-CZ" dirty="0" smtClean="0">
                <a:latin typeface="Georgia" pitchFamily="18" charset="0"/>
              </a:rPr>
              <a:t>zvýšení </a:t>
            </a:r>
            <a:r>
              <a:rPr lang="cs-CZ" dirty="0">
                <a:latin typeface="Georgia" pitchFamily="18" charset="0"/>
              </a:rPr>
              <a:t>povědomí žáků </a:t>
            </a:r>
            <a:r>
              <a:rPr lang="cs-CZ" dirty="0" smtClean="0">
                <a:latin typeface="Georgia" pitchFamily="18" charset="0"/>
              </a:rPr>
              <a:t>o </a:t>
            </a:r>
            <a:r>
              <a:rPr lang="cs-CZ" dirty="0">
                <a:latin typeface="Georgia" pitchFamily="18" charset="0"/>
              </a:rPr>
              <a:t>problematice trvale udržitelného rozvoje a klimatických </a:t>
            </a:r>
            <a:r>
              <a:rPr lang="cs-CZ" dirty="0" smtClean="0">
                <a:latin typeface="Georgia" pitchFamily="18" charset="0"/>
              </a:rPr>
              <a:t>změn</a:t>
            </a:r>
            <a:br>
              <a:rPr lang="cs-CZ" dirty="0" smtClean="0">
                <a:latin typeface="Georgia" pitchFamily="18" charset="0"/>
              </a:rPr>
            </a:br>
            <a:endParaRPr lang="cs-CZ" dirty="0">
              <a:latin typeface="Georgia" pitchFamily="18" charset="0"/>
            </a:endParaRPr>
          </a:p>
          <a:p>
            <a:pPr lvl="0"/>
            <a:r>
              <a:rPr lang="cs-CZ" dirty="0" smtClean="0">
                <a:latin typeface="Georgia" pitchFamily="18" charset="0"/>
              </a:rPr>
              <a:t>motivace </a:t>
            </a:r>
            <a:r>
              <a:rPr lang="cs-CZ" dirty="0">
                <a:latin typeface="Georgia" pitchFamily="18" charset="0"/>
              </a:rPr>
              <a:t>žáků k uplatňování konkrétních opatření pro zlepšení stavu ŽP v </a:t>
            </a:r>
            <a:r>
              <a:rPr lang="cs-CZ" dirty="0" smtClean="0">
                <a:latin typeface="Georgia" pitchFamily="18" charset="0"/>
              </a:rPr>
              <a:t>regionu</a:t>
            </a:r>
            <a:endParaRPr lang="cs-CZ" dirty="0">
              <a:latin typeface="Georgia" pitchFamily="18" charset="0"/>
            </a:endParaRPr>
          </a:p>
          <a:p>
            <a:pPr>
              <a:buNone/>
            </a:pPr>
            <a:r>
              <a:rPr lang="cs-CZ" dirty="0">
                <a:latin typeface="Georgia" pitchFamily="18" charset="0"/>
              </a:rPr>
              <a:t> </a:t>
            </a:r>
          </a:p>
          <a:p>
            <a:endParaRPr lang="cs-CZ" dirty="0">
              <a:latin typeface="Georgia" pitchFamily="18" charset="0"/>
            </a:endParaRPr>
          </a:p>
        </p:txBody>
      </p:sp>
      <p:pic>
        <p:nvPicPr>
          <p:cNvPr id="6" name="Picture 37"/>
          <p:cNvPicPr>
            <a:picLocks noChangeAspect="1" noChangeArrowheads="1"/>
          </p:cNvPicPr>
          <p:nvPr/>
        </p:nvPicPr>
        <p:blipFill>
          <a:blip r:embed="rId2" cstate="print"/>
          <a:srcRect b="16981"/>
          <a:stretch>
            <a:fillRect/>
          </a:stretch>
        </p:blipFill>
        <p:spPr bwMode="auto">
          <a:xfrm>
            <a:off x="214282" y="714356"/>
            <a:ext cx="1380877" cy="500066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76" y="214290"/>
            <a:ext cx="642942" cy="53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787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42910" y="285728"/>
            <a:ext cx="7772400" cy="51546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928662" y="5572140"/>
            <a:ext cx="7429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 smtClean="0">
                <a:latin typeface="Georgia" pitchFamily="18" charset="0"/>
              </a:rPr>
              <a:t>Zvuky vody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798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71552" y="357166"/>
            <a:ext cx="7243786" cy="4804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071538" y="5429264"/>
            <a:ext cx="7215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 smtClean="0">
                <a:latin typeface="Georgia" pitchFamily="18" charset="0"/>
              </a:rPr>
              <a:t>Spotřeba vody v domácnosti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82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85852" y="500042"/>
            <a:ext cx="6688065" cy="44354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785786" y="5357826"/>
            <a:ext cx="7572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 smtClean="0">
                <a:latin typeface="Georgia" pitchFamily="18" charset="0"/>
              </a:rPr>
              <a:t>Štafeta s vodou</a:t>
            </a:r>
            <a:endParaRPr lang="cs-CZ" sz="3600" dirty="0">
              <a:latin typeface="Georg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539552" y="285728"/>
            <a:ext cx="8229600" cy="1143000"/>
          </a:xfrm>
        </p:spPr>
        <p:txBody>
          <a:bodyPr>
            <a:normAutofit/>
          </a:bodyPr>
          <a:lstStyle/>
          <a:p>
            <a:r>
              <a:rPr lang="cs-CZ" sz="3000" dirty="0" smtClean="0">
                <a:latin typeface="+mn-lt"/>
              </a:rPr>
              <a:t>Stanoviště č. 8: Smetiště světa</a:t>
            </a:r>
            <a:r>
              <a:rPr lang="cs-CZ" sz="3000" dirty="0">
                <a:latin typeface="+mn-lt"/>
              </a:rPr>
              <a:t/>
            </a:r>
            <a:br>
              <a:rPr lang="cs-CZ" sz="3000" dirty="0">
                <a:latin typeface="+mn-lt"/>
              </a:rPr>
            </a:br>
            <a:endParaRPr lang="cs-CZ" sz="300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2832127"/>
            <a:ext cx="8229600" cy="4525963"/>
          </a:xfrm>
        </p:spPr>
        <p:txBody>
          <a:bodyPr/>
          <a:lstStyle/>
          <a:p>
            <a:r>
              <a:rPr lang="cs-CZ" dirty="0" smtClean="0">
                <a:latin typeface="Georgia" pitchFamily="18" charset="0"/>
              </a:rPr>
              <a:t>Odpady</a:t>
            </a:r>
          </a:p>
          <a:p>
            <a:r>
              <a:rPr lang="cs-CZ" dirty="0" smtClean="0">
                <a:latin typeface="Georgia" pitchFamily="18" charset="0"/>
              </a:rPr>
              <a:t>Hřbitov odpadů</a:t>
            </a:r>
          </a:p>
          <a:p>
            <a:r>
              <a:rPr lang="cs-CZ" dirty="0" smtClean="0">
                <a:latin typeface="Georgia" pitchFamily="18" charset="0"/>
              </a:rPr>
              <a:t>Třídící linka</a:t>
            </a:r>
            <a:endParaRPr lang="cs-CZ" dirty="0">
              <a:latin typeface="Georgia" pitchFamily="18" charset="0"/>
            </a:endParaRPr>
          </a:p>
          <a:p>
            <a:endParaRPr lang="cs-CZ" dirty="0">
              <a:latin typeface="Georgia" pitchFamily="18" charset="0"/>
            </a:endParaRPr>
          </a:p>
        </p:txBody>
      </p:sp>
      <p:sp>
        <p:nvSpPr>
          <p:cNvPr id="5" name="Slza 4"/>
          <p:cNvSpPr/>
          <p:nvPr/>
        </p:nvSpPr>
        <p:spPr>
          <a:xfrm>
            <a:off x="251520" y="1071546"/>
            <a:ext cx="1152128" cy="936104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latin typeface="Gill Sans Ultra Bold Condensed" pitchFamily="34" charset="0"/>
              </a:rPr>
              <a:t>Téma</a:t>
            </a:r>
            <a:endParaRPr lang="cs-CZ" b="1" dirty="0">
              <a:latin typeface="Gill Sans Ultra Bold Condensed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4327" y="2928934"/>
            <a:ext cx="4871921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80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50900"/>
            <a:ext cx="77724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80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50900"/>
            <a:ext cx="77724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79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57224" y="357166"/>
            <a:ext cx="7432543" cy="492922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bdélník 3"/>
          <p:cNvSpPr/>
          <p:nvPr/>
        </p:nvSpPr>
        <p:spPr>
          <a:xfrm>
            <a:off x="857224" y="5568751"/>
            <a:ext cx="7429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 smtClean="0">
                <a:latin typeface="Georgia" pitchFamily="18" charset="0"/>
              </a:rPr>
              <a:t>Hřbitov odpadů</a:t>
            </a:r>
            <a:endParaRPr lang="cs-CZ" sz="3600" dirty="0">
              <a:latin typeface="Georg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79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50900"/>
            <a:ext cx="77724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79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50900"/>
            <a:ext cx="77724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79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50900"/>
            <a:ext cx="77724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cs-CZ" dirty="0" smtClean="0">
                <a:latin typeface="Georgia" pitchFamily="18" charset="0"/>
              </a:rPr>
              <a:t>Stanoviště č. 1: Pozdrav </a:t>
            </a:r>
            <a:r>
              <a:rPr lang="cs-CZ" dirty="0">
                <a:latin typeface="Georgia" pitchFamily="18" charset="0"/>
              </a:rPr>
              <a:t>z vrcholku </a:t>
            </a:r>
            <a:r>
              <a:rPr lang="cs-CZ" dirty="0" smtClean="0">
                <a:latin typeface="Georgia" pitchFamily="18" charset="0"/>
              </a:rPr>
              <a:t>světa</a:t>
            </a:r>
            <a:r>
              <a:rPr lang="cs-CZ" sz="4000" b="1" dirty="0" smtClean="0">
                <a:latin typeface="Georgia" pitchFamily="18" charset="0"/>
              </a:rPr>
              <a:t/>
            </a:r>
            <a:br>
              <a:rPr lang="cs-CZ" sz="4000" b="1" dirty="0" smtClean="0">
                <a:latin typeface="Georgia" pitchFamily="18" charset="0"/>
              </a:rPr>
            </a:br>
            <a:r>
              <a:rPr lang="cs-CZ" sz="2000" b="1" dirty="0">
                <a:latin typeface="Georgia" pitchFamily="18" charset="0"/>
              </a:rPr>
              <a:t>(</a:t>
            </a:r>
            <a:r>
              <a:rPr lang="cs-CZ" sz="2000" dirty="0">
                <a:latin typeface="Georgia" pitchFamily="18" charset="0"/>
              </a:rPr>
              <a:t>Severní pól, Arktický oceán)</a:t>
            </a:r>
            <a:r>
              <a:rPr lang="cs-CZ" sz="3600" dirty="0">
                <a:latin typeface="Georgia" pitchFamily="18" charset="0"/>
              </a:rPr>
              <a:t/>
            </a:r>
            <a:br>
              <a:rPr lang="cs-CZ" sz="3600" dirty="0">
                <a:latin typeface="Georgia" pitchFamily="18" charset="0"/>
              </a:rPr>
            </a:br>
            <a:endParaRPr lang="cs-CZ" sz="4000" dirty="0">
              <a:latin typeface="Georgia" pitchFamily="18" charset="0"/>
            </a:endParaRPr>
          </a:p>
        </p:txBody>
      </p:sp>
      <p:pic>
        <p:nvPicPr>
          <p:cNvPr id="10" name="Zástupný symbol pro obsah 9" descr="Severní pol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998815" y="2486830"/>
            <a:ext cx="4788027" cy="3656814"/>
          </a:xfrm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467544" y="2557775"/>
            <a:ext cx="8229600" cy="4157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</a:rPr>
              <a:t>zdroje (ropa)</a:t>
            </a:r>
          </a:p>
        </p:txBody>
      </p:sp>
      <p:sp>
        <p:nvSpPr>
          <p:cNvPr id="7" name="Slza 6"/>
          <p:cNvSpPr/>
          <p:nvPr/>
        </p:nvSpPr>
        <p:spPr>
          <a:xfrm>
            <a:off x="428596" y="1714488"/>
            <a:ext cx="1285884" cy="109038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latin typeface="Gill Sans Ultra Bold Condensed" pitchFamily="34" charset="0"/>
              </a:rPr>
              <a:t>Téma</a:t>
            </a:r>
            <a:endParaRPr lang="cs-CZ" b="1" dirty="0">
              <a:latin typeface="Gill Sans Ultra Bold Condensed" pitchFamily="34" charset="0"/>
            </a:endParaRPr>
          </a:p>
        </p:txBody>
      </p:sp>
      <p:pic>
        <p:nvPicPr>
          <p:cNvPr id="11" name="Obrázek 10" descr="DSC_784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40890" y="4071942"/>
            <a:ext cx="3130978" cy="2076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79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50900"/>
            <a:ext cx="77724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539552" y="214290"/>
            <a:ext cx="8229600" cy="1143000"/>
          </a:xfrm>
        </p:spPr>
        <p:txBody>
          <a:bodyPr>
            <a:noAutofit/>
          </a:bodyPr>
          <a:lstStyle/>
          <a:p>
            <a:r>
              <a:rPr lang="cs-CZ" sz="3000" dirty="0" smtClean="0">
                <a:latin typeface="+mn-lt"/>
              </a:rPr>
              <a:t/>
            </a:r>
            <a:br>
              <a:rPr lang="cs-CZ" sz="3000" dirty="0" smtClean="0">
                <a:latin typeface="+mn-lt"/>
              </a:rPr>
            </a:br>
            <a:r>
              <a:rPr lang="cs-CZ" sz="3000" dirty="0" smtClean="0">
                <a:latin typeface="+mn-lt"/>
              </a:rPr>
              <a:t>Třídící linka</a:t>
            </a:r>
            <a:r>
              <a:rPr lang="cs-CZ" sz="3000" dirty="0">
                <a:latin typeface="+mn-lt"/>
              </a:rPr>
              <a:t/>
            </a:r>
            <a:br>
              <a:rPr lang="cs-CZ" sz="3000" dirty="0">
                <a:latin typeface="+mn-lt"/>
              </a:rPr>
            </a:br>
            <a:endParaRPr lang="cs-CZ" sz="300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2071678"/>
            <a:ext cx="8229600" cy="4525963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Georgia" pitchFamily="18" charset="0"/>
              </a:rPr>
              <a:t>2 žáci z každé třídy navštíví </a:t>
            </a:r>
            <a:br>
              <a:rPr lang="cs-CZ" dirty="0" smtClean="0">
                <a:latin typeface="Georgia" pitchFamily="18" charset="0"/>
              </a:rPr>
            </a:br>
            <a:r>
              <a:rPr lang="cs-CZ" b="1" dirty="0" err="1" smtClean="0">
                <a:latin typeface="Georgia" pitchFamily="18" charset="0"/>
              </a:rPr>
              <a:t>dotřiďovací</a:t>
            </a:r>
            <a:r>
              <a:rPr lang="cs-CZ" b="1" dirty="0" smtClean="0">
                <a:latin typeface="Georgia" pitchFamily="18" charset="0"/>
              </a:rPr>
              <a:t> linku </a:t>
            </a:r>
            <a:r>
              <a:rPr lang="cs-CZ" dirty="0" smtClean="0">
                <a:latin typeface="Georgia" pitchFamily="18" charset="0"/>
              </a:rPr>
              <a:t>– Olomouc </a:t>
            </a:r>
            <a:r>
              <a:rPr lang="cs-CZ" dirty="0" err="1" smtClean="0">
                <a:latin typeface="Georgia" pitchFamily="18" charset="0"/>
              </a:rPr>
              <a:t>Pavlovičky</a:t>
            </a:r>
            <a:r>
              <a:rPr lang="cs-CZ" dirty="0" smtClean="0">
                <a:latin typeface="Georgia" pitchFamily="18" charset="0"/>
              </a:rPr>
              <a:t/>
            </a:r>
            <a:br>
              <a:rPr lang="cs-CZ" dirty="0" smtClean="0">
                <a:latin typeface="Georgia" pitchFamily="18" charset="0"/>
              </a:rPr>
            </a:br>
            <a:endParaRPr lang="cs-CZ" dirty="0" smtClean="0">
              <a:latin typeface="Georgia" pitchFamily="18" charset="0"/>
            </a:endParaRPr>
          </a:p>
          <a:p>
            <a:r>
              <a:rPr lang="cs-CZ" dirty="0" smtClean="0">
                <a:latin typeface="Georgia" pitchFamily="18" charset="0"/>
              </a:rPr>
              <a:t>po návratu zpracují materiál z třídící linky </a:t>
            </a:r>
            <a:br>
              <a:rPr lang="cs-CZ" dirty="0" smtClean="0">
                <a:latin typeface="Georgia" pitchFamily="18" charset="0"/>
              </a:rPr>
            </a:br>
            <a:r>
              <a:rPr lang="cs-CZ" dirty="0" smtClean="0">
                <a:latin typeface="Georgia" pitchFamily="18" charset="0"/>
              </a:rPr>
              <a:t>do </a:t>
            </a:r>
            <a:r>
              <a:rPr lang="cs-CZ" dirty="0" err="1" smtClean="0">
                <a:latin typeface="Georgia" pitchFamily="18" charset="0"/>
              </a:rPr>
              <a:t>PowerPointové</a:t>
            </a:r>
            <a:r>
              <a:rPr lang="cs-CZ" dirty="0" smtClean="0">
                <a:latin typeface="Georgia" pitchFamily="18" charset="0"/>
              </a:rPr>
              <a:t> </a:t>
            </a:r>
            <a:r>
              <a:rPr lang="cs-CZ" b="1" dirty="0" smtClean="0">
                <a:latin typeface="Georgia" pitchFamily="18" charset="0"/>
              </a:rPr>
              <a:t>prezentace</a:t>
            </a:r>
            <a:r>
              <a:rPr lang="cs-CZ" dirty="0" smtClean="0">
                <a:latin typeface="Georgia" pitchFamily="18" charset="0"/>
              </a:rPr>
              <a:t>,</a:t>
            </a:r>
            <a:br>
              <a:rPr lang="cs-CZ" dirty="0" smtClean="0">
                <a:latin typeface="Georgia" pitchFamily="18" charset="0"/>
              </a:rPr>
            </a:br>
            <a:endParaRPr lang="cs-CZ" dirty="0" smtClean="0">
              <a:latin typeface="Georgia" pitchFamily="18" charset="0"/>
            </a:endParaRPr>
          </a:p>
          <a:p>
            <a:r>
              <a:rPr lang="cs-CZ" dirty="0" smtClean="0">
                <a:latin typeface="Georgia" pitchFamily="18" charset="0"/>
              </a:rPr>
              <a:t>žáci se potom připojí ke svým třídám, </a:t>
            </a:r>
            <a:br>
              <a:rPr lang="cs-CZ" dirty="0" smtClean="0">
                <a:latin typeface="Georgia" pitchFamily="18" charset="0"/>
              </a:rPr>
            </a:br>
            <a:r>
              <a:rPr lang="cs-CZ" dirty="0" smtClean="0">
                <a:latin typeface="Georgia" pitchFamily="18" charset="0"/>
              </a:rPr>
              <a:t>kde budou </a:t>
            </a:r>
            <a:r>
              <a:rPr lang="cs-CZ" b="1" dirty="0" smtClean="0">
                <a:latin typeface="Georgia" pitchFamily="18" charset="0"/>
              </a:rPr>
              <a:t>prezentovat</a:t>
            </a:r>
            <a:r>
              <a:rPr lang="cs-CZ" dirty="0" smtClean="0">
                <a:latin typeface="Georgia" pitchFamily="18" charset="0"/>
              </a:rPr>
              <a:t> svou práci.</a:t>
            </a:r>
            <a:endParaRPr lang="cs-CZ" dirty="0">
              <a:latin typeface="Georg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81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50900"/>
            <a:ext cx="77724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81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50900"/>
            <a:ext cx="77724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82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50900"/>
            <a:ext cx="7772400" cy="515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14282" y="71414"/>
            <a:ext cx="8715436" cy="1752600"/>
          </a:xfrm>
        </p:spPr>
        <p:txBody>
          <a:bodyPr>
            <a:normAutofit/>
          </a:bodyPr>
          <a:lstStyle/>
          <a:p>
            <a:r>
              <a:rPr lang="cs-CZ" sz="4800" dirty="0" smtClean="0"/>
              <a:t>Mysli globálně, jednej lokálně</a:t>
            </a:r>
            <a:endParaRPr lang="cs-CZ" sz="4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57158" y="3033722"/>
            <a:ext cx="8429684" cy="1752600"/>
          </a:xfrm>
        </p:spPr>
        <p:txBody>
          <a:bodyPr>
            <a:normAutofit/>
          </a:bodyPr>
          <a:lstStyle/>
          <a:p>
            <a:r>
              <a:rPr lang="cs-CZ" sz="2000" dirty="0" smtClean="0"/>
              <a:t>Den země na </a:t>
            </a:r>
            <a:r>
              <a:rPr lang="cs-CZ" sz="2000" dirty="0" err="1" smtClean="0"/>
              <a:t>fzš</a:t>
            </a:r>
            <a:r>
              <a:rPr lang="cs-CZ" sz="2000" dirty="0" smtClean="0"/>
              <a:t> </a:t>
            </a:r>
            <a:r>
              <a:rPr lang="cs-CZ" sz="2000" dirty="0" err="1" smtClean="0"/>
              <a:t>olomouc</a:t>
            </a:r>
            <a:r>
              <a:rPr lang="cs-CZ" sz="2000" dirty="0" smtClean="0"/>
              <a:t>, </a:t>
            </a:r>
            <a:r>
              <a:rPr lang="cs-CZ" sz="2000" dirty="0" err="1" smtClean="0"/>
              <a:t>hálkova</a:t>
            </a:r>
            <a:r>
              <a:rPr lang="cs-CZ" sz="2000" dirty="0" smtClean="0"/>
              <a:t> 4.</a:t>
            </a:r>
            <a:endParaRPr lang="cs-CZ" sz="2000" dirty="0"/>
          </a:p>
        </p:txBody>
      </p:sp>
      <p:pic>
        <p:nvPicPr>
          <p:cNvPr id="4" name="Picture 37"/>
          <p:cNvPicPr>
            <a:picLocks noChangeAspect="1" noChangeArrowheads="1"/>
          </p:cNvPicPr>
          <p:nvPr/>
        </p:nvPicPr>
        <p:blipFill>
          <a:blip r:embed="rId2" cstate="print"/>
          <a:srcRect b="16981"/>
          <a:stretch>
            <a:fillRect/>
          </a:stretch>
        </p:blipFill>
        <p:spPr bwMode="auto">
          <a:xfrm>
            <a:off x="214282" y="214290"/>
            <a:ext cx="1380877" cy="500066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76" y="214290"/>
            <a:ext cx="642942" cy="53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81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43188" y="500042"/>
            <a:ext cx="6029340" cy="39986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357158" y="4786322"/>
            <a:ext cx="8572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latin typeface="Georgia" pitchFamily="18" charset="0"/>
              </a:rPr>
              <a:t>Které státy, sousedící ze Severním ledovým oceánem, </a:t>
            </a:r>
            <a:r>
              <a:rPr lang="cs-CZ" sz="2400" dirty="0" smtClean="0">
                <a:latin typeface="Georgia" pitchFamily="18" charset="0"/>
              </a:rPr>
              <a:t>by mohly případně vznášet nároky na ložiska ropy v oblasti Severního pólu? </a:t>
            </a:r>
            <a:br>
              <a:rPr lang="cs-CZ" sz="2400" dirty="0" smtClean="0">
                <a:latin typeface="Georgia" pitchFamily="18" charset="0"/>
              </a:rPr>
            </a:br>
            <a:r>
              <a:rPr lang="cs-CZ" sz="2400" dirty="0" smtClean="0">
                <a:latin typeface="Georgia" pitchFamily="18" charset="0"/>
              </a:rPr>
              <a:t>Názvy států zapište v AJ , státy zakreslete do slepé mapy.</a:t>
            </a:r>
            <a:endParaRPr lang="cs-CZ" sz="2400" dirty="0">
              <a:latin typeface="Georg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81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14414" y="642918"/>
            <a:ext cx="6600844" cy="43776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500034" y="5429264"/>
            <a:ext cx="84296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smtClean="0">
                <a:latin typeface="Georgia" pitchFamily="18" charset="0"/>
              </a:rPr>
              <a:t>Nápovědu najdou žáci na interaktivní tabuli.</a:t>
            </a:r>
            <a:endParaRPr lang="cs-CZ" sz="3200" dirty="0">
              <a:latin typeface="Georg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81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85852" y="714356"/>
            <a:ext cx="6172216" cy="40933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714348" y="5286388"/>
            <a:ext cx="75009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sz="3200" dirty="0" smtClean="0">
                <a:latin typeface="Georgia" pitchFamily="18" charset="0"/>
              </a:rPr>
              <a:t>Odkud bereme ropu my, v ČR?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79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00246" y="428604"/>
            <a:ext cx="6743720" cy="44723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500034" y="5072074"/>
            <a:ext cx="84296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smtClean="0">
                <a:latin typeface="Georgia" pitchFamily="18" charset="0"/>
              </a:rPr>
              <a:t>Jak toto téma souvisí s námi? </a:t>
            </a:r>
            <a:br>
              <a:rPr lang="cs-CZ" sz="3200" dirty="0" smtClean="0">
                <a:latin typeface="Georgia" pitchFamily="18" charset="0"/>
              </a:rPr>
            </a:br>
            <a:r>
              <a:rPr lang="cs-CZ" sz="3200" dirty="0" smtClean="0">
                <a:latin typeface="Georgia" pitchFamily="18" charset="0"/>
              </a:rPr>
              <a:t>Jak my osobně můžeme ropu šetřit? </a:t>
            </a:r>
            <a:endParaRPr lang="cs-CZ" sz="3200" dirty="0">
              <a:latin typeface="Georg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ministrativní">
  <a:themeElements>
    <a:clrScheme name="Administrativní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Administrativní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dministrativní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591</TotalTime>
  <Words>277</Words>
  <Application>Microsoft Office PowerPoint</Application>
  <PresentationFormat>Předvádění na obrazovce (4:3)</PresentationFormat>
  <Paragraphs>90</Paragraphs>
  <Slides>55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6" baseType="lpstr">
      <vt:lpstr>Administrativní</vt:lpstr>
      <vt:lpstr>Mysli globálně, jednej lokálně</vt:lpstr>
      <vt:lpstr> Mysli globálně, jednej lokálně</vt:lpstr>
      <vt:lpstr>     Mysli globálně, jednej lokálně</vt:lpstr>
      <vt:lpstr> Cíl tematického dne </vt:lpstr>
      <vt:lpstr>Stanoviště č. 1: Pozdrav z vrcholku světa (Severní pól, Arktický oceán) 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Stanoviště č. 2: Kde třešně rozkvétají stále dříve  (Tokio, Japonsko)</vt:lpstr>
      <vt:lpstr>Snímek 19</vt:lpstr>
      <vt:lpstr>Snímek 20</vt:lpstr>
      <vt:lpstr>Snímek 21</vt:lpstr>
      <vt:lpstr>Snímek 22</vt:lpstr>
      <vt:lpstr>Snímek 23</vt:lpstr>
      <vt:lpstr>Snímek 24</vt:lpstr>
      <vt:lpstr>Stanoviště č. 3: Evropské zimní hřiště  (Alpy, Rakousko) </vt:lpstr>
      <vt:lpstr>Snímek 26</vt:lpstr>
      <vt:lpstr>Stanoviště č. 4: Království korálů a želv  (Komodo, Indonésie) </vt:lpstr>
      <vt:lpstr>Snímek 28</vt:lpstr>
      <vt:lpstr>Snímek 29</vt:lpstr>
      <vt:lpstr>Snímek 30</vt:lpstr>
      <vt:lpstr>Stanoviště č. 5: Město mnoha kultur  (Chicago, Illinois, USA) </vt:lpstr>
      <vt:lpstr>Snímek 32</vt:lpstr>
      <vt:lpstr>Snímek 33</vt:lpstr>
      <vt:lpstr>Snímek 34</vt:lpstr>
      <vt:lpstr>Snímek 35</vt:lpstr>
      <vt:lpstr>Stanoviště č. 6: Vítejte na konci světa (Poloostrov Yamal, Sibiř, Rusko) </vt:lpstr>
      <vt:lpstr>Snímek 37</vt:lpstr>
      <vt:lpstr>Stanoviště č. 7: Vzácná voda (Amman, Jordánsko) </vt:lpstr>
      <vt:lpstr>Zvuky</vt:lpstr>
      <vt:lpstr>Snímek 40</vt:lpstr>
      <vt:lpstr>Snímek 41</vt:lpstr>
      <vt:lpstr>Snímek 42</vt:lpstr>
      <vt:lpstr>Stanoviště č. 8: Smetiště světa 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 Třídící linka </vt:lpstr>
      <vt:lpstr>Snímek 52</vt:lpstr>
      <vt:lpstr>Snímek 53</vt:lpstr>
      <vt:lpstr>Snímek 54</vt:lpstr>
      <vt:lpstr>Mysli globálně, jednej lokálně</vt:lpstr>
    </vt:vector>
  </TitlesOfParts>
  <Company>Your Company Name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Mysli globálně, jednej lokálně </dc:title>
  <dc:creator>Your User Name</dc:creator>
  <cp:lastModifiedBy>Jana Pecháčková</cp:lastModifiedBy>
  <cp:revision>98</cp:revision>
  <dcterms:created xsi:type="dcterms:W3CDTF">2011-05-17T11:13:03Z</dcterms:created>
  <dcterms:modified xsi:type="dcterms:W3CDTF">2011-12-17T06:17:04Z</dcterms:modified>
</cp:coreProperties>
</file>